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5"/>
  </p:notesMasterIdLst>
  <p:sldIdLst>
    <p:sldId id="256" r:id="rId2"/>
    <p:sldId id="265" r:id="rId3"/>
    <p:sldId id="280" r:id="rId4"/>
    <p:sldId id="281" r:id="rId5"/>
    <p:sldId id="282" r:id="rId6"/>
    <p:sldId id="283" r:id="rId7"/>
    <p:sldId id="284" r:id="rId8"/>
    <p:sldId id="285" r:id="rId9"/>
    <p:sldId id="274" r:id="rId10"/>
    <p:sldId id="275" r:id="rId11"/>
    <p:sldId id="277" r:id="rId12"/>
    <p:sldId id="264" r:id="rId13"/>
    <p:sldId id="266" r:id="rId14"/>
  </p:sldIdLst>
  <p:sldSz cx="10360025" cy="7223125"/>
  <p:notesSz cx="6858000" cy="9144000"/>
  <p:custDataLst>
    <p:tags r:id="rId16"/>
  </p:custDataLst>
  <p:defaultTextStyle>
    <a:defPPr>
      <a:defRPr lang="en-US"/>
    </a:defPPr>
    <a:lvl1pPr marL="0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667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334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001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2668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3335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4002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4669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5336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3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66FF"/>
    <a:srgbClr val="F89708"/>
    <a:srgbClr val="00FFCC"/>
    <a:srgbClr val="00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653" autoAdjust="0"/>
  </p:normalViewPr>
  <p:slideViewPr>
    <p:cSldViewPr>
      <p:cViewPr varScale="1">
        <p:scale>
          <a:sx n="65" d="100"/>
          <a:sy n="65" d="100"/>
        </p:scale>
        <p:origin x="1176" y="60"/>
      </p:cViewPr>
      <p:guideLst>
        <p:guide orient="horz" pos="2275"/>
        <p:guide pos="3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6965D-CBE6-46AB-A4DF-A0BB9C1EE719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1143000"/>
            <a:ext cx="4425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B7475-BF0D-4CB1-83A5-320C480F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FB0A-926E-4A63-8503-DB979D85F2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82" y="3608327"/>
            <a:ext cx="9553945" cy="621106"/>
          </a:xfrm>
          <a:prstGeom prst="rect">
            <a:avLst/>
          </a:prstGeom>
        </p:spPr>
        <p:txBody>
          <a:bodyPr lIns="0" tIns="45720" rIns="0" bIns="45720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82" y="4229433"/>
            <a:ext cx="9563939" cy="56786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99493" y="1375614"/>
            <a:ext cx="9561040" cy="5368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1463" algn="l" defTabSz="981075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99" y="56429"/>
            <a:ext cx="9835200" cy="8788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953295"/>
            <a:ext cx="10048159" cy="133094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rgbClr val="006699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800" y="56429"/>
            <a:ext cx="9833871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99763" y="1355586"/>
            <a:ext cx="9560499" cy="5366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9412" y="6970604"/>
            <a:ext cx="7171618" cy="17496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l"/>
            <a:r>
              <a:rPr lang="en-US" sz="600" b="0" i="0" baseline="0" noProof="1" smtClean="0">
                <a:solidFill>
                  <a:schemeClr val="tx1"/>
                </a:solidFill>
                <a:latin typeface="+mn-lt"/>
              </a:rPr>
              <a:t>Confidential</a:t>
            </a:r>
            <a:endParaRPr lang="fr-FR" sz="600" b="0" i="0" baseline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9648667" y="7004304"/>
            <a:ext cx="340770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1000" b="1" baseline="0" smtClean="0">
                <a:solidFill>
                  <a:srgbClr val="080808"/>
                </a:solidFill>
                <a:latin typeface="Verdana" pitchFamily="34" charset="0"/>
              </a:rPr>
              <a:pPr algn="ctr"/>
              <a:t>‹#›</a:t>
            </a:fld>
            <a:endParaRPr lang="fr-FR" sz="1000" b="1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904727"/>
            <a:ext cx="10360025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Notes"/>
          <p:cNvSpPr txBox="1">
            <a:spLocks noChangeArrowheads="1"/>
          </p:cNvSpPr>
          <p:nvPr/>
        </p:nvSpPr>
        <p:spPr bwMode="auto">
          <a:xfrm>
            <a:off x="192024" y="6743930"/>
            <a:ext cx="696276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4150" indent="-184150" defTabSz="881063" fontAlgn="t"/>
            <a:endParaRPr lang="en-CA" sz="1000" noProof="0" dirty="0"/>
          </a:p>
        </p:txBody>
      </p:sp>
      <p:sp>
        <p:nvSpPr>
          <p:cNvPr id="10" name="VCT_Marker_ID_10" hidden="1"/>
          <p:cNvSpPr/>
          <p:nvPr>
            <p:custDataLst>
              <p:tags r:id="rId8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" name="CreatedFooter"/>
          <p:cNvSpPr txBox="1"/>
          <p:nvPr userDrawn="1"/>
        </p:nvSpPr>
        <p:spPr>
          <a:xfrm>
            <a:off x="8377519" y="7004558"/>
            <a:ext cx="548227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600" dirty="0" smtClean="0">
                <a:latin typeface="Verdana"/>
              </a:rPr>
              <a:t>Neurosystems</a:t>
            </a:r>
          </a:p>
        </p:txBody>
      </p:sp>
      <p:pic>
        <p:nvPicPr>
          <p:cNvPr id="12" name="Picture 11" descr="BrandImage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523411" y="0"/>
            <a:ext cx="836613" cy="539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</p:sldLayoutIdLst>
  <p:timing>
    <p:tnLst>
      <p:par>
        <p:cTn id="1" dur="indefinite" restart="never" nodeType="tmRoot"/>
      </p:par>
    </p:tnLst>
  </p:timing>
  <p:txStyles>
    <p:titleStyle>
      <a:lvl1pPr algn="l" defTabSz="981334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trueso.co.in/" TargetMode="Externa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hyperlink" Target="https://appexchange.salesforce.com/listingDetail?listingId=a0N30000005uz8tEAA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Main_P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://www.niit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rhome.in/nur/category.jsp?name=Furnishings" TargetMode="External"/><Relationship Id="rId13" Type="http://schemas.openxmlformats.org/officeDocument/2006/relationships/hyperlink" Target="http://wrap.co.in/collections.html" TargetMode="External"/><Relationship Id="rId18" Type="http://schemas.openxmlformats.org/officeDocument/2006/relationships/hyperlink" Target="http://trueso.co.in/" TargetMode="External"/><Relationship Id="rId3" Type="http://schemas.openxmlformats.org/officeDocument/2006/relationships/hyperlink" Target="https://lemillindia.com/home.jsp" TargetMode="External"/><Relationship Id="rId7" Type="http://schemas.openxmlformats.org/officeDocument/2006/relationships/hyperlink" Target="https://nurhome.in/" TargetMode="External"/><Relationship Id="rId12" Type="http://schemas.openxmlformats.org/officeDocument/2006/relationships/hyperlink" Target="http://wrap.co.in/" TargetMode="External"/><Relationship Id="rId17" Type="http://schemas.openxmlformats.org/officeDocument/2006/relationships/hyperlink" Target="http://www.invictusoncology.com/" TargetMode="External"/><Relationship Id="rId2" Type="http://schemas.openxmlformats.org/officeDocument/2006/relationships/hyperlink" Target="https://lemillindia.com/" TargetMode="External"/><Relationship Id="rId16" Type="http://schemas.openxmlformats.org/officeDocument/2006/relationships/hyperlink" Target="http://avasara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millindia.com/lookBook.jsp?name=FW13+LOOKBOOK" TargetMode="External"/><Relationship Id="rId11" Type="http://schemas.openxmlformats.org/officeDocument/2006/relationships/hyperlink" Target="http://www.nurhome.in/shop-1-bag.jsp" TargetMode="External"/><Relationship Id="rId5" Type="http://schemas.openxmlformats.org/officeDocument/2006/relationships/hyperlink" Target="https://lemillindia.com/lookBooks.jsp" TargetMode="External"/><Relationship Id="rId15" Type="http://schemas.openxmlformats.org/officeDocument/2006/relationships/hyperlink" Target="http://www.wrap.co.in/projects/experimenta.html" TargetMode="External"/><Relationship Id="rId10" Type="http://schemas.openxmlformats.org/officeDocument/2006/relationships/hyperlink" Target="https://www.nurhome.in/nur/press.jsp" TargetMode="External"/><Relationship Id="rId4" Type="http://schemas.openxmlformats.org/officeDocument/2006/relationships/hyperlink" Target="https://lemillindia.com/designer.jsp?name=John%20Dalia" TargetMode="External"/><Relationship Id="rId9" Type="http://schemas.openxmlformats.org/officeDocument/2006/relationships/hyperlink" Target="https://www.nurhome.in/nur/catalog.jsp?name=Cushions" TargetMode="External"/><Relationship Id="rId14" Type="http://schemas.openxmlformats.org/officeDocument/2006/relationships/hyperlink" Target="http://wrap.co.in/event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lemillindia.com/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s://nurhome.in/" TargetMode="Externa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rap.co.in/" TargetMode="Externa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emf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victusoncolog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82" y="3371456"/>
            <a:ext cx="9553945" cy="62110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2"/>
                </a:solidFill>
              </a:rPr>
              <a:t>NeuroSystems Technologies Pvt. Ltd</a:t>
            </a:r>
            <a:r>
              <a:rPr lang="en-CA" dirty="0" smtClean="0">
                <a:solidFill>
                  <a:schemeClr val="bg2"/>
                </a:solidFill>
              </a:rPr>
              <a:t>.</a:t>
            </a:r>
            <a:br>
              <a:rPr lang="en-CA" dirty="0" smtClean="0">
                <a:solidFill>
                  <a:schemeClr val="bg2"/>
                </a:solidFill>
              </a:rPr>
            </a:br>
            <a:r>
              <a:rPr lang="en-CA" sz="2400" b="0" dirty="0" smtClean="0">
                <a:solidFill>
                  <a:srgbClr val="00FFCC"/>
                </a:solidFill>
              </a:rPr>
              <a:t>Experts in ecommerce, web development and web graphics</a:t>
            </a:r>
            <a:endParaRPr lang="en-CA" dirty="0">
              <a:solidFill>
                <a:srgbClr val="00FFCC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Brand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4430" y="563562"/>
            <a:ext cx="18918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280422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1400" dirty="0" smtClean="0"/>
              <a:t>Catalogue Sites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14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1400" dirty="0" smtClean="0"/>
              <a:t>Research projects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14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1400" dirty="0" smtClean="0"/>
              <a:t>Incubation Projects 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14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1400" dirty="0" smtClean="0"/>
              <a:t>Consulting Projects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14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1400" dirty="0" smtClean="0"/>
              <a:t>Startup Projects</a:t>
            </a:r>
          </a:p>
          <a:p>
            <a:pPr marL="182563" indent="-182563">
              <a:spcBef>
                <a:spcPts val="528"/>
              </a:spcBef>
              <a:buSzPct val="100000"/>
            </a:pPr>
            <a:endParaRPr lang="en-US" sz="1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800" y="56429"/>
            <a:ext cx="9833871" cy="878857"/>
          </a:xfrm>
        </p:spPr>
        <p:txBody>
          <a:bodyPr/>
          <a:lstStyle/>
          <a:p>
            <a:r>
              <a:rPr lang="en-US" b="1" dirty="0" smtClean="0"/>
              <a:t>… and more</a:t>
            </a:r>
            <a:endParaRPr lang="en-US" b="1" dirty="0"/>
          </a:p>
        </p:txBody>
      </p:sp>
      <p:pic>
        <p:nvPicPr>
          <p:cNvPr id="9" name="Picture 8" descr="http://trueso.co.in/img/home/rows/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1706562"/>
            <a:ext cx="2057400" cy="8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2" descr="https://appexchange.salesforce.com/servlet/servlet.FileDownload?file=00P3000000El2UXE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9812" y="3154362"/>
            <a:ext cx="6334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www.campuseai.org/ceai-theme/images/custom/campuseai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0212" y="4525962"/>
            <a:ext cx="3333750" cy="5429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76489" y="5431748"/>
            <a:ext cx="4267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b="1" i="1" dirty="0" smtClean="0">
                <a:solidFill>
                  <a:srgbClr val="0099CC"/>
                </a:solidFill>
              </a:rPr>
              <a:t>Rajeev Agarwal Architects</a:t>
            </a:r>
            <a:endParaRPr lang="en-US" sz="2000" b="1" i="1" dirty="0" smtClean="0">
              <a:solidFill>
                <a:srgbClr val="0099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37" y="879047"/>
            <a:ext cx="10858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2459" y="2365207"/>
            <a:ext cx="2834806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2000" dirty="0" smtClean="0"/>
              <a:t>Anand Bazaar </a:t>
            </a:r>
            <a:r>
              <a:rPr lang="en-US" sz="2000" dirty="0" err="1" smtClean="0"/>
              <a:t>Patrika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748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the Founder                             </a:t>
            </a:r>
            <a:r>
              <a:rPr lang="en-US" dirty="0" err="1" smtClean="0">
                <a:solidFill>
                  <a:srgbClr val="3366FF"/>
                </a:solidFill>
              </a:rPr>
              <a:t>arjun</a:t>
            </a:r>
            <a:r>
              <a:rPr lang="en-US" dirty="0" smtClean="0">
                <a:solidFill>
                  <a:srgbClr val="3366FF"/>
                </a:solidFill>
              </a:rPr>
              <a:t> dhar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50812" y="1858962"/>
            <a:ext cx="9982200" cy="565371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Founders Background:</a:t>
            </a:r>
          </a:p>
          <a:p>
            <a:pPr marL="285750" lvl="1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An experienced software developer and IT consultant to clients ranging from Fortune </a:t>
            </a:r>
            <a:r>
              <a:rPr lang="en-US" sz="1200" dirty="0" smtClean="0"/>
              <a:t>500 companies to startups</a:t>
            </a:r>
          </a:p>
          <a:p>
            <a:pPr marL="285750" lvl="1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Over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10 years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experience working with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clients across 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US, </a:t>
            </a:r>
            <a:r>
              <a:rPr lang="en-US" sz="1200" b="1" dirty="0">
                <a:solidFill>
                  <a:schemeClr val="bg1">
                    <a:lumMod val="10000"/>
                  </a:schemeClr>
                </a:solidFill>
              </a:rPr>
              <a:t>Australia, Europe and 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India</a:t>
            </a:r>
            <a:endParaRPr lang="en-US" sz="1200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lvl="1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Specializes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in 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web and business application development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, including requirement gathering, design, security, development and maintenance</a:t>
            </a:r>
          </a:p>
          <a:p>
            <a:pPr marL="285750" lvl="1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Wide use of 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open source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and 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proprietary </a:t>
            </a:r>
            <a:r>
              <a:rPr lang="en-US" sz="1200" b="1" dirty="0">
                <a:solidFill>
                  <a:schemeClr val="bg1">
                    <a:lumMod val="10000"/>
                  </a:schemeClr>
                </a:solidFill>
              </a:rPr>
              <a:t>technologies 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in Java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for development</a:t>
            </a:r>
          </a:p>
          <a:p>
            <a:pPr marL="285750" lvl="1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b="1" dirty="0" smtClean="0">
                <a:solidFill>
                  <a:srgbClr val="00B050"/>
                </a:solidFill>
              </a:rPr>
              <a:t>Education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 : </a:t>
            </a: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Masters in Computer Applications (</a:t>
            </a:r>
            <a:r>
              <a:rPr lang="en-US" sz="1200" b="1" dirty="0" smtClean="0">
                <a:solidFill>
                  <a:schemeClr val="bg1">
                    <a:lumMod val="10000"/>
                  </a:schemeClr>
                </a:solidFill>
              </a:rPr>
              <a:t>MCA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) from Visva-Bharati University India, </a:t>
            </a: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Course in Digital Marketing from DSIM Delhi and certification from Google (in pursuit)</a:t>
            </a: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Certification in Computer Application Security from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hlinkClick r:id="rId3"/>
              </a:rPr>
              <a:t>OWASP</a:t>
            </a:r>
            <a:endParaRPr lang="en-US" sz="1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Research assistant in computer in research paper for Neural Nets Vs Logistic Regression at IIM (Calculatta, India), </a:t>
            </a: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Bachelors in Science from Delhi University and a diploma; GNIIT from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hlinkClick r:id="rId4"/>
              </a:rPr>
              <a:t>NIIT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Computer Science background + Programming  enthusiast since 1988</a:t>
            </a:r>
          </a:p>
          <a:p>
            <a:pPr marL="776417" lvl="2" indent="-166688">
              <a:spcBef>
                <a:spcPts val="288"/>
              </a:spcBef>
              <a:buSzPct val="100000"/>
              <a:buFont typeface="Verdana"/>
              <a:buChar char="-"/>
              <a:tabLst>
                <a:tab pos="9832975" algn="l"/>
              </a:tabLs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Misc Certifications &amp; Trainings : Six Sigma Process Certification, Database SQL Certification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Specializes in Web Development for Business needs and E-Commerce; using Java Platform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Consultant to other software organizations and projects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Active participant of many software open source projects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A well balanced mix of experience that ranges in working with Organized environments to chaotic ones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Technical Lead on projects in several organizations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Winner of multiple awards during employment tenure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endParaRPr lang="en-US" sz="13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endParaRPr lang="en-US" sz="13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3_85</a:t>
            </a:r>
          </a:p>
        </p:txBody>
      </p:sp>
      <p:pic>
        <p:nvPicPr>
          <p:cNvPr id="6" name="Picture 5" descr="arjun-official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8412" y="182563"/>
            <a:ext cx="1676400" cy="1817218"/>
          </a:xfrm>
          <a:prstGeom prst="rect">
            <a:avLst/>
          </a:prstGeom>
        </p:spPr>
      </p:pic>
      <p:pic>
        <p:nvPicPr>
          <p:cNvPr id="9218" name="Picture 2" descr="http://www.getg5.com/wp-content/uploads/what-the-latest-google-update-means-for-rental-property-owner_16001470_800883464_0_0_14009309_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812" y="106362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8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Full suite of products &amp; services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91197"/>
              </p:ext>
            </p:extLst>
          </p:nvPr>
        </p:nvGraphicFramePr>
        <p:xfrm>
          <a:off x="608012" y="1305242"/>
          <a:ext cx="9296400" cy="501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6553200"/>
              </a:tblGrid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Website design &amp; user experience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Technology</a:t>
                      </a:r>
                      <a:r>
                        <a:rPr lang="en-US" sz="1100" b="1" baseline="0" dirty="0" smtClean="0"/>
                        <a:t> p</a:t>
                      </a:r>
                      <a:r>
                        <a:rPr lang="en-US" sz="1100" b="1" dirty="0" smtClean="0"/>
                        <a:t>artner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aseline="0" dirty="0" smtClean="0"/>
                        <a:t>to </a:t>
                      </a:r>
                      <a:r>
                        <a:rPr lang="en-US" sz="1100" b="1" baseline="0" dirty="0" smtClean="0"/>
                        <a:t>leading website designers </a:t>
                      </a:r>
                      <a:r>
                        <a:rPr lang="en-US" sz="1100" baseline="0" dirty="0" smtClean="0"/>
                        <a:t>in India, bringing together creative and technical aspects that enable </a:t>
                      </a:r>
                      <a:r>
                        <a:rPr lang="en-US" sz="1100" b="1" baseline="0" dirty="0" smtClean="0"/>
                        <a:t>superior user experience </a:t>
                      </a:r>
                      <a:r>
                        <a:rPr lang="en-US" sz="1100" baseline="0" dirty="0" smtClean="0"/>
                        <a:t>on the web 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Website development</a:t>
                      </a:r>
                    </a:p>
                    <a:p>
                      <a:pPr>
                        <a:buClrTx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Implementing web</a:t>
                      </a:r>
                      <a:r>
                        <a:rPr lang="en-US" sz="1100" baseline="0" dirty="0" smtClean="0"/>
                        <a:t> design, to create </a:t>
                      </a:r>
                      <a:r>
                        <a:rPr lang="en-US" sz="1100" b="1" baseline="0" dirty="0" smtClean="0"/>
                        <a:t>static or dynamic websites</a:t>
                      </a:r>
                      <a:r>
                        <a:rPr lang="en-US" sz="1100" baseline="0" dirty="0" smtClean="0"/>
                        <a:t>, with full array of optional </a:t>
                      </a:r>
                      <a:r>
                        <a:rPr lang="en-US" sz="1100" b="1" baseline="0" dirty="0" smtClean="0"/>
                        <a:t>custom functionalities 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E-Commerce</a:t>
                      </a:r>
                    </a:p>
                    <a:p>
                      <a:pPr>
                        <a:buClrTx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End-to-end</a:t>
                      </a:r>
                      <a:r>
                        <a:rPr lang="en-US" sz="1100" b="1" baseline="0" dirty="0" smtClean="0"/>
                        <a:t> portal and ecommerce site </a:t>
                      </a:r>
                      <a:r>
                        <a:rPr lang="en-US" sz="1100" baseline="0" dirty="0" smtClean="0"/>
                        <a:t>development, with integrations such as payment gateway and cloud services etc.   Include: Powerful and flexible Search, Tracking, Orders &amp; Invoicing, Advanced Cart features, Flexible Reporting, Promotions &amp; Discounts, Mailing using customized templates and more.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Web security consulting</a:t>
                      </a:r>
                    </a:p>
                    <a:p>
                      <a:pPr>
                        <a:buClrTx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Expertise in </a:t>
                      </a:r>
                      <a:r>
                        <a:rPr lang="en-US" sz="1100" b="1" dirty="0" smtClean="0"/>
                        <a:t>protecting websites and applications </a:t>
                      </a:r>
                      <a:r>
                        <a:rPr lang="en-US" sz="1100" dirty="0" smtClean="0"/>
                        <a:t>on the web against hackers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Web service development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Services</a:t>
                      </a:r>
                      <a:r>
                        <a:rPr lang="en-US" sz="1100" baseline="0" dirty="0" smtClean="0"/>
                        <a:t> on websites to enable </a:t>
                      </a:r>
                      <a:r>
                        <a:rPr lang="en-US" sz="1100" b="1" baseline="0" dirty="0" smtClean="0"/>
                        <a:t>mobile application development</a:t>
                      </a:r>
                      <a:endParaRPr lang="en-US" sz="11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Website hosting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Manage entire website set-up </a:t>
                      </a:r>
                      <a:r>
                        <a:rPr lang="en-US" sz="1100" dirty="0" smtClean="0"/>
                        <a:t>including hosting through third-party infrastructure providers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Document management &amp; image processing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Allow </a:t>
                      </a:r>
                      <a:r>
                        <a:rPr lang="en-US" sz="1100" b="1" dirty="0" smtClean="0"/>
                        <a:t>centralized</a:t>
                      </a:r>
                      <a:r>
                        <a:rPr lang="en-US" sz="1100" b="1" baseline="0" dirty="0" smtClean="0"/>
                        <a:t> repository of document versioning </a:t>
                      </a:r>
                      <a:r>
                        <a:rPr lang="en-US" sz="1100" baseline="0" dirty="0" smtClean="0"/>
                        <a:t>and workflow management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endParaRPr lang="en-US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ClrTx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Specific Business application development</a:t>
                      </a:r>
                    </a:p>
                    <a:p>
                      <a:pPr>
                        <a:buClrTx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Create </a:t>
                      </a:r>
                      <a:r>
                        <a:rPr lang="en-US" sz="1100" b="1" dirty="0" smtClean="0"/>
                        <a:t>custom</a:t>
                      </a:r>
                      <a:r>
                        <a:rPr lang="en-US" sz="1100" b="1" baseline="0" dirty="0" smtClean="0"/>
                        <a:t> business solutions </a:t>
                      </a:r>
                      <a:r>
                        <a:rPr lang="en-US" sz="1100" baseline="0" dirty="0" smtClean="0"/>
                        <a:t>to fulfill a specific need (eg. creating an invoicing system, partnership incentive model, custom development on salesforce.com etc)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US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E-Marketing (SEO)</a:t>
                      </a:r>
                      <a:endParaRPr lang="en-US" sz="9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Technology partner</a:t>
                      </a:r>
                      <a:r>
                        <a:rPr lang="en-US" sz="1100" baseline="0" dirty="0" smtClean="0"/>
                        <a:t> to leading social media and web marketing experts that can help attract higher traffic; </a:t>
                      </a:r>
                      <a:r>
                        <a:rPr lang="en-US" sz="1100" b="1" baseline="0" dirty="0" smtClean="0"/>
                        <a:t>bulk promotions mailers and newsletters</a:t>
                      </a:r>
                      <a:endParaRPr lang="en-US" sz="11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 development with Amazon, SalesForce, Google</a:t>
                      </a:r>
                    </a:p>
                    <a:p>
                      <a:pPr>
                        <a:buClrTx/>
                      </a:pPr>
                      <a:endParaRPr lang="en-US" sz="9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Leverage existing cloud services that a business may have purchased, to deliver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="1" baseline="0" dirty="0" smtClean="0"/>
                        <a:t>custom business solutions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304296"/>
            <a:ext cx="608012" cy="2688266"/>
          </a:xfrm>
          <a:prstGeom prst="roundRect">
            <a:avLst/>
          </a:prstGeom>
          <a:solidFill>
            <a:srgbClr val="33333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Web solutions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144962"/>
            <a:ext cx="608012" cy="2133600"/>
          </a:xfrm>
          <a:prstGeom prst="roundRect">
            <a:avLst/>
          </a:prstGeom>
          <a:solidFill>
            <a:srgbClr val="33333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19940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Website links</a:t>
            </a:r>
            <a:endParaRPr lang="en-US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3212" y="1309429"/>
            <a:ext cx="910140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Site: Le Mill E-Commerce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https://lemillindia.com/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Pages on site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https://lemillindia.com/home.jsp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https://lemillindia.com/designer.jsp?name=John%20Dalia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https://lemillindia.com/lookBooks.jsp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https://lemillindia.com/lookBook.jsp?name=FW13+LOOKBOOK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Site: Nur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https://nurhome.in/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Pages on site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https://www.nurhome.in/nur/category.jsp?name=Furnishings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https://www.nurhome.in/nur/catalog.jsp?name=Cushions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10"/>
              </a:rPr>
              <a:t>https://www.nurhome.in/nur/press.jsp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http://www.nurhome.in/shop-1-bag.jsp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Interactive Shopping Cart - Custom Built. 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Add products to cart, and play with the cart items)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Add some products and add to Cart -- No site in the World has a Shopping Cart like this and was developed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from scratch by us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2"/>
              </a:rPr>
              <a:t>http://wrap.co.in/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Pages on site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3"/>
              </a:rPr>
              <a:t>http://wrap.co.in/collections.html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- Interact with various Products on the Scene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4"/>
              </a:rPr>
              <a:t>http://wrap.co.in/events.html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5"/>
              </a:rPr>
              <a:t>http://www.wrap.co.in/projects/experimenta.html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Other sites: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6"/>
              </a:rPr>
              <a:t>http://avasara.in/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  <a:hlinkClick r:id="rId17"/>
              </a:rPr>
              <a:t>http://www.invictusoncology.com/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2862C5"/>
                </a:solidFill>
                <a:effectLst/>
                <a:latin typeface="Arial" pitchFamily="34" charset="0"/>
                <a:cs typeface="Arial" pitchFamily="34" charset="0"/>
                <a:hlinkClick r:id="rId18"/>
              </a:rPr>
              <a:t>http://trueso.co.in/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Neur</a:t>
            </a:r>
            <a:r>
              <a:rPr lang="en-US" b="1" dirty="0" smtClean="0">
                <a:solidFill>
                  <a:srgbClr val="F89708"/>
                </a:solidFill>
              </a:rPr>
              <a:t>oSys</a:t>
            </a:r>
            <a:r>
              <a:rPr lang="en-US" b="1" dirty="0" smtClean="0"/>
              <a:t>tems</a:t>
            </a:r>
            <a:endParaRPr lang="en-US" b="1" dirty="0"/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50812" y="1173162"/>
            <a:ext cx="9982200" cy="4835545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Founded in </a:t>
            </a:r>
            <a:r>
              <a:rPr lang="en-US" sz="1400" b="1" dirty="0" smtClean="0">
                <a:solidFill>
                  <a:schemeClr val="bg1">
                    <a:lumMod val="10000"/>
                  </a:schemeClr>
                </a:solidFill>
              </a:rPr>
              <a:t>2010 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by Arjun Dhar </a:t>
            </a:r>
            <a:r>
              <a:rPr lang="en-US" sz="1400" b="1" dirty="0" smtClean="0">
                <a:solidFill>
                  <a:schemeClr val="bg1">
                    <a:lumMod val="10000"/>
                  </a:schemeClr>
                </a:solidFill>
              </a:rPr>
              <a:t>in New Delhi, India</a:t>
            </a:r>
            <a:endParaRPr lang="en-US" sz="1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Specialize in Web Development and E-Commerce; we also experiment and research with new concepts</a:t>
            </a:r>
          </a:p>
          <a:p>
            <a:pPr marL="182563" lvl="1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Deliver through </a:t>
            </a:r>
            <a:r>
              <a:rPr lang="en-US" sz="1300" b="1" dirty="0" smtClean="0">
                <a:solidFill>
                  <a:schemeClr val="bg1">
                    <a:lumMod val="10000"/>
                  </a:schemeClr>
                </a:solidFill>
              </a:rPr>
              <a:t>synergy with partner companies 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who specialize in Concept Design, E-Marketing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Aim on providing </a:t>
            </a:r>
            <a:r>
              <a:rPr lang="en-US" sz="1300" b="1" dirty="0" smtClean="0">
                <a:solidFill>
                  <a:schemeClr val="bg1">
                    <a:lumMod val="10000"/>
                  </a:schemeClr>
                </a:solidFill>
              </a:rPr>
              <a:t>end-to-end </a:t>
            </a:r>
            <a:r>
              <a:rPr lang="en-US" sz="1300" b="1" dirty="0">
                <a:solidFill>
                  <a:schemeClr val="bg1">
                    <a:lumMod val="10000"/>
                  </a:schemeClr>
                </a:solidFill>
              </a:rPr>
              <a:t>service </a:t>
            </a:r>
            <a:r>
              <a:rPr lang="en-US" sz="1300" b="1" dirty="0" smtClean="0">
                <a:solidFill>
                  <a:schemeClr val="bg1">
                    <a:lumMod val="10000"/>
                  </a:schemeClr>
                </a:solidFill>
              </a:rPr>
              <a:t>to customers, 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with single point of contact  (</a:t>
            </a:r>
            <a:r>
              <a:rPr lang="en-US" sz="1300" i="1" dirty="0" smtClean="0">
                <a:solidFill>
                  <a:schemeClr val="bg1">
                    <a:lumMod val="10000"/>
                  </a:schemeClr>
                </a:solidFill>
              </a:rPr>
              <a:t>see products &amp; services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Help includes all IT </a:t>
            </a:r>
            <a:r>
              <a:rPr lang="en-US" sz="1300" dirty="0">
                <a:solidFill>
                  <a:schemeClr val="bg1">
                    <a:lumMod val="10000"/>
                  </a:schemeClr>
                </a:solidFill>
              </a:rPr>
              <a:t>aspects related to hosting, performance, 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security, consulting </a:t>
            </a:r>
            <a:r>
              <a:rPr lang="en-US" sz="1300" dirty="0">
                <a:solidFill>
                  <a:schemeClr val="bg1">
                    <a:lumMod val="10000"/>
                  </a:schemeClr>
                </a:solidFill>
              </a:rPr>
              <a:t>etc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. for the website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Focus on continuous innovation &amp; learning, sharing experiences, best practices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Focus on delivering sustainable solutions that result in low long term costs and higher yield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Over Eight end-to-end projects </a:t>
            </a:r>
            <a:r>
              <a:rPr lang="en-US" sz="1300" dirty="0">
                <a:solidFill>
                  <a:schemeClr val="bg1">
                    <a:lumMod val="10000"/>
                  </a:schemeClr>
                </a:solidFill>
              </a:rPr>
              <a:t>successfully delivered to date, of which two are end-to-end 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eCommerce portals …and more in the pipeline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endParaRPr lang="en-US" sz="13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Strong belief in Work ethics. Only promise what one can commit to and build long term relations which assert Trust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If </a:t>
            </a:r>
            <a:r>
              <a:rPr lang="en-US" sz="1300" b="1" dirty="0" smtClean="0">
                <a:solidFill>
                  <a:schemeClr val="bg1">
                    <a:lumMod val="10000"/>
                  </a:schemeClr>
                </a:solidFill>
              </a:rPr>
              <a:t>it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 can’t be scaled, we don’t want to do it !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Providing personal attention to customer needs, but generalizing problems and re-package it as a product solution.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We promote a </a:t>
            </a:r>
            <a:r>
              <a:rPr lang="en-US" sz="1300" b="1" dirty="0" smtClean="0">
                <a:solidFill>
                  <a:schemeClr val="bg1">
                    <a:lumMod val="10000"/>
                  </a:schemeClr>
                </a:solidFill>
              </a:rPr>
              <a:t>disciplined &amp; dedicated </a:t>
            </a: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work ethic that is yet </a:t>
            </a:r>
            <a:r>
              <a:rPr lang="en-US" sz="1300" b="1" dirty="0" smtClean="0">
                <a:solidFill>
                  <a:schemeClr val="bg1">
                    <a:lumMod val="10000"/>
                  </a:schemeClr>
                </a:solidFill>
              </a:rPr>
              <a:t>informal and innovative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300" dirty="0" smtClean="0">
                <a:solidFill>
                  <a:schemeClr val="bg1">
                    <a:lumMod val="10000"/>
                  </a:schemeClr>
                </a:solidFill>
              </a:rPr>
              <a:t>Never shy of sharing our honest opinions with our customers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endParaRPr lang="en-US" sz="13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endParaRPr lang="en-US" sz="13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3_85</a:t>
            </a:r>
          </a:p>
        </p:txBody>
      </p:sp>
      <p:pic>
        <p:nvPicPr>
          <p:cNvPr id="2050" name="Picture 2" descr="https://d18mndwqn168u.cloudfront.net/img/generic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6278562"/>
            <a:ext cx="17240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u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5668962"/>
            <a:ext cx="935591" cy="9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14660"/>
            <a:ext cx="2578197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Some of our clients</a:t>
            </a:r>
          </a:p>
        </p:txBody>
      </p:sp>
      <p:pic>
        <p:nvPicPr>
          <p:cNvPr id="2054" name="Picture 6" descr="http://avasara.in/img/avasara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5516562"/>
            <a:ext cx="1559239" cy="10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ueso.co.in/img/home/rows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6202362"/>
            <a:ext cx="2057400" cy="8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rap.co.in/img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5592762"/>
            <a:ext cx="1359078" cy="5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MyWork\NeedleDust\html\img\logo_hol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412" y="5821362"/>
            <a:ext cx="1447800" cy="718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8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18mndwqn168u.cloudfront.net/img/generic/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82562"/>
            <a:ext cx="17240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5815301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E-Commerce for Multi Brand Luxury Fashion and Furniture Designers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Powerful Search abilities, News letters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Just requires one non technical person to manage the entire site; including content, catalogue, orders; thanks to our  simple to use proprietary  technology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Ability to create &amp; execute online Spot marketing Campaigns within hours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Ability to change complex </a:t>
            </a:r>
            <a:r>
              <a:rPr lang="en-US" sz="900" dirty="0" smtClean="0">
                <a:solidFill>
                  <a:srgbClr val="0070C0"/>
                </a:solidFill>
              </a:rPr>
              <a:t>Shipping policies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Discount policies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70C0"/>
                </a:solidFill>
              </a:rPr>
              <a:t>Sale policies, </a:t>
            </a:r>
            <a:r>
              <a:rPr lang="en-US" sz="900" dirty="0" smtClean="0">
                <a:solidFill>
                  <a:srgbClr val="00B050"/>
                </a:solidFill>
              </a:rPr>
              <a:t>Payment Option policies, </a:t>
            </a:r>
            <a:r>
              <a:rPr lang="en-US" sz="900" dirty="0" smtClean="0">
                <a:solidFill>
                  <a:srgbClr val="0070C0"/>
                </a:solidFill>
              </a:rPr>
              <a:t>Tax policies </a:t>
            </a:r>
            <a:r>
              <a:rPr lang="en-US" sz="900" dirty="0" smtClean="0"/>
              <a:t>with confidence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Once a feature is tested &amp; delivered , it requires no dependence on a programmer thereby allowing business direct control which helps in reduce TIME &amp; COST to market or change strategies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Focus on Automation and less manual interference : </a:t>
            </a:r>
            <a:r>
              <a:rPr lang="en-US" sz="900" dirty="0" smtClean="0">
                <a:solidFill>
                  <a:srgbClr val="0070C0"/>
                </a:solidFill>
              </a:rPr>
              <a:t>CMS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Direct automation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70C0"/>
                </a:solidFill>
              </a:rPr>
              <a:t>Catalog System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ETL </a:t>
            </a:r>
            <a:r>
              <a:rPr lang="en-US" sz="900" dirty="0" smtClean="0"/>
              <a:t>and more…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0" y="1461721"/>
            <a:ext cx="7430852" cy="50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513012" y="1249362"/>
            <a:ext cx="0" cy="56388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2" y="7223125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0363" y="7223125"/>
            <a:ext cx="4919662" cy="435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3974" y="9021762"/>
            <a:ext cx="4110038" cy="38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4012" y="334962"/>
            <a:ext cx="4267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dirty="0" smtClean="0"/>
              <a:t>https://www.lemillindia.com</a:t>
            </a:r>
          </a:p>
        </p:txBody>
      </p:sp>
    </p:spTree>
    <p:extLst>
      <p:ext uri="{BB962C8B-B14F-4D97-AF65-F5344CB8AC3E}">
        <p14:creationId xmlns:p14="http://schemas.microsoft.com/office/powerpoint/2010/main" val="2713703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45" y="1249362"/>
            <a:ext cx="7414067" cy="436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570">
            <a:off x="4201015" y="2824298"/>
            <a:ext cx="2209800" cy="30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Nur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1" y="19529"/>
            <a:ext cx="935591" cy="9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4_85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540493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E-Commerce for Multi Brand Home Furnishings Export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NON-FLASH based Animation on Home Page that allows business user to change pictures within Animation without programming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Dynamic &amp; Visually interactive pages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Powerful Search abilities customized per category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No technical staff required to manage site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Drag and compare Visual Shopping Cart (No site in the world has this)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Ability to change complex </a:t>
            </a:r>
            <a:r>
              <a:rPr lang="en-US" sz="900" dirty="0" smtClean="0">
                <a:solidFill>
                  <a:srgbClr val="0070C0"/>
                </a:solidFill>
              </a:rPr>
              <a:t>Shipping policies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Discount policies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70C0"/>
                </a:solidFill>
              </a:rPr>
              <a:t>Sale policies, </a:t>
            </a:r>
            <a:r>
              <a:rPr lang="en-US" sz="900" dirty="0" smtClean="0">
                <a:solidFill>
                  <a:srgbClr val="00B050"/>
                </a:solidFill>
              </a:rPr>
              <a:t>Payment Option policies, </a:t>
            </a:r>
            <a:r>
              <a:rPr lang="en-US" sz="900" dirty="0" smtClean="0">
                <a:solidFill>
                  <a:srgbClr val="0070C0"/>
                </a:solidFill>
              </a:rPr>
              <a:t>Tax policies </a:t>
            </a:r>
            <a:r>
              <a:rPr lang="en-US" sz="900" dirty="0" smtClean="0"/>
              <a:t>with confidence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Focus on Automation and less manual interference : </a:t>
            </a:r>
            <a:r>
              <a:rPr lang="en-US" sz="900" dirty="0" smtClean="0">
                <a:solidFill>
                  <a:srgbClr val="0070C0"/>
                </a:solidFill>
              </a:rPr>
              <a:t>CMS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Direct automation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70C0"/>
                </a:solidFill>
              </a:rPr>
              <a:t>Catalog System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ETL </a:t>
            </a:r>
            <a:r>
              <a:rPr lang="en-US" sz="900" dirty="0" smtClean="0"/>
              <a:t>and more…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5412" y="7223125"/>
            <a:ext cx="5910263" cy="58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2154" y="7175499"/>
            <a:ext cx="6097871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94012" y="334962"/>
            <a:ext cx="4267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dirty="0" smtClean="0"/>
              <a:t>https://www.nurhome.in</a:t>
            </a:r>
          </a:p>
        </p:txBody>
      </p:sp>
    </p:spTree>
    <p:extLst>
      <p:ext uri="{BB962C8B-B14F-4D97-AF65-F5344CB8AC3E}">
        <p14:creationId xmlns:p14="http://schemas.microsoft.com/office/powerpoint/2010/main" val="2179295981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4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4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4_85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3111997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E-Commerce for lower budget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Aimed purely for SALE and quick user experience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Design and User Experience was done by us end to end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No technical staff required to manage site. Site is run by 1 person who is also handing the business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8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Focus on Automation and less manual interference : </a:t>
            </a:r>
            <a:r>
              <a:rPr lang="en-US" sz="900" dirty="0" smtClean="0">
                <a:solidFill>
                  <a:srgbClr val="0070C0"/>
                </a:solidFill>
              </a:rPr>
              <a:t>CMS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Direct automation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70C0"/>
                </a:solidFill>
              </a:rPr>
              <a:t>Catalog System</a:t>
            </a:r>
            <a:r>
              <a:rPr lang="en-US" sz="900" dirty="0" smtClean="0"/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ETL </a:t>
            </a:r>
            <a:r>
              <a:rPr lang="en-US" sz="900" dirty="0" smtClean="0"/>
              <a:t>and more…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</p:txBody>
      </p:sp>
      <p:pic>
        <p:nvPicPr>
          <p:cNvPr id="1027" name="Picture 3" descr="D:\My\Career\resources\img\screenshots\Designer Juttis from NeedleDust India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012" y="1020762"/>
            <a:ext cx="7578098" cy="5842001"/>
          </a:xfrm>
          <a:prstGeom prst="rect">
            <a:avLst/>
          </a:prstGeom>
          <a:noFill/>
        </p:spPr>
      </p:pic>
      <p:pic>
        <p:nvPicPr>
          <p:cNvPr id="1028" name="Picture 4" descr="D:\My\Career\resources\img\screenshots\Designer Juttis from NeedleDust Ind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6812" y="1096962"/>
            <a:ext cx="8763000" cy="5848876"/>
          </a:xfrm>
          <a:prstGeom prst="rect">
            <a:avLst/>
          </a:prstGeom>
          <a:noFill/>
        </p:spPr>
      </p:pic>
      <p:pic>
        <p:nvPicPr>
          <p:cNvPr id="1029" name="Picture 5" descr="D:\MyWork\NeedleDust\html\img\logo_hol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1" y="37069"/>
            <a:ext cx="1674811" cy="83129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4012" y="334962"/>
            <a:ext cx="4267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dirty="0" smtClean="0"/>
              <a:t>http://www.needledust.com</a:t>
            </a:r>
          </a:p>
        </p:txBody>
      </p:sp>
    </p:spTree>
    <p:extLst>
      <p:ext uri="{BB962C8B-B14F-4D97-AF65-F5344CB8AC3E}">
        <p14:creationId xmlns:p14="http://schemas.microsoft.com/office/powerpoint/2010/main" val="2078153733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4_85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2865775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Brand identity and Product catalogue for Design Company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b="1" dirty="0" smtClean="0"/>
              <a:t>Each</a:t>
            </a:r>
            <a:r>
              <a:rPr lang="en-US" sz="900" dirty="0" smtClean="0"/>
              <a:t> page on Site has a </a:t>
            </a:r>
            <a:r>
              <a:rPr lang="en-US" sz="900" b="1" dirty="0" smtClean="0"/>
              <a:t>unique design concept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b="1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Home page background image changes each time you visit the site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NON Flash based visually interactive pages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Has a very visually appealing and interactive PRESS, Events page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</p:txBody>
      </p:sp>
      <p:pic>
        <p:nvPicPr>
          <p:cNvPr id="10" name="Picture 10" descr="http://wrap.co.i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34962"/>
            <a:ext cx="1359078" cy="5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412" y="1249362"/>
            <a:ext cx="5395913" cy="45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570">
            <a:off x="3153934" y="2526970"/>
            <a:ext cx="2209800" cy="122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075612" y="1325562"/>
            <a:ext cx="2208213" cy="376602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Example: </a:t>
            </a:r>
          </a:p>
          <a:p>
            <a:r>
              <a:rPr lang="en-US" sz="2000" dirty="0" smtClean="0"/>
              <a:t>On the collections page on the website, one can interact with their Products in 3D.</a:t>
            </a:r>
          </a:p>
          <a:p>
            <a:endParaRPr lang="en-US" sz="2000" dirty="0" smtClean="0"/>
          </a:p>
          <a:p>
            <a:r>
              <a:rPr lang="en-US" sz="2000" dirty="0" smtClean="0"/>
              <a:t>On interaction the object comes to life in colour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36812" y="7223125"/>
            <a:ext cx="8350207" cy="6723063"/>
            <a:chOff x="2359112" y="1935162"/>
            <a:chExt cx="8350207" cy="67230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9112" y="1935162"/>
              <a:ext cx="8350207" cy="672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970212" y="3230562"/>
              <a:ext cx="3429000" cy="1303809"/>
            </a:xfrm>
            <a:prstGeom prst="rect">
              <a:avLst/>
            </a:prstGeom>
            <a:solidFill>
              <a:schemeClr val="bg2">
                <a:alpha val="52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2000" dirty="0" smtClean="0"/>
                <a:t>Map like concept of all the projects; you can Zoom in/out &amp; interact with them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4012" y="6964362"/>
            <a:ext cx="8696325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94012" y="334962"/>
            <a:ext cx="4267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dirty="0" smtClean="0"/>
              <a:t>http://wrap.co.in</a:t>
            </a:r>
          </a:p>
        </p:txBody>
      </p:sp>
    </p:spTree>
    <p:extLst>
      <p:ext uri="{BB962C8B-B14F-4D97-AF65-F5344CB8AC3E}">
        <p14:creationId xmlns:p14="http://schemas.microsoft.com/office/powerpoint/2010/main" val="283257870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6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6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4_85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2460536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Brand identity and Product catalogue for well known Tile Company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b="1" dirty="0" smtClean="0"/>
              <a:t>Each</a:t>
            </a:r>
            <a:r>
              <a:rPr lang="en-US" sz="900" dirty="0" smtClean="0"/>
              <a:t> category has a different theme.</a:t>
            </a:r>
            <a:endParaRPr lang="en-US" sz="900" b="1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b="1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NON Flash based visually interactive pages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Managed by a catalog system and backend doing all the image and data heavy lifting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08212" y="334962"/>
            <a:ext cx="7315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b="1" dirty="0" err="1" smtClean="0"/>
              <a:t>Nitco</a:t>
            </a:r>
            <a:r>
              <a:rPr lang="en-US" sz="2000" b="1" dirty="0" smtClean="0"/>
              <a:t> Tiles</a:t>
            </a:r>
            <a:r>
              <a:rPr lang="en-US" sz="2000" dirty="0" smtClean="0"/>
              <a:t> @ http://nitcotile.in/nitco/gallery.jsp</a:t>
            </a:r>
          </a:p>
        </p:txBody>
      </p:sp>
      <p:pic>
        <p:nvPicPr>
          <p:cNvPr id="22530" name="Picture 2" descr="Nitco Tile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" y="0"/>
            <a:ext cx="914400" cy="914402"/>
          </a:xfrm>
          <a:prstGeom prst="rect">
            <a:avLst/>
          </a:prstGeom>
          <a:noFill/>
        </p:spPr>
      </p:pic>
      <p:pic>
        <p:nvPicPr>
          <p:cNvPr id="22532" name="Picture 4" descr="D:\My\Career\resources\img\screenshots\Nitco-Tiles-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612" y="1173162"/>
            <a:ext cx="7127876" cy="5448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56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4_85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690821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Corporate Site CMS based for an NGO promoting girl child education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94012" y="334962"/>
            <a:ext cx="4267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dirty="0" smtClean="0"/>
              <a:t>http://avasara.in</a:t>
            </a:r>
          </a:p>
        </p:txBody>
      </p:sp>
      <p:pic>
        <p:nvPicPr>
          <p:cNvPr id="3" name="Picture 2" descr="D:\My\Career\resources\img\screenshots\avas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212" y="1249362"/>
            <a:ext cx="7770813" cy="4377558"/>
          </a:xfrm>
          <a:prstGeom prst="rect">
            <a:avLst/>
          </a:prstGeom>
          <a:noFill/>
        </p:spPr>
      </p:pic>
      <p:pic>
        <p:nvPicPr>
          <p:cNvPr id="1028" name="Picture 4" descr="http://localhost:9090/img/avasara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" y="76200"/>
            <a:ext cx="1316548" cy="868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60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13012" y="1249362"/>
            <a:ext cx="0" cy="541020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1"/>
            </p:custDataLst>
          </p:nvPr>
        </p:nvSpPr>
        <p:spPr>
          <a:xfrm>
            <a:off x="227012" y="1401762"/>
            <a:ext cx="2209800" cy="754941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Brand Identity Site for an Oncology Research Startup</a:t>
            </a:r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endParaRPr lang="en-US" sz="900" dirty="0" smtClean="0"/>
          </a:p>
          <a:p>
            <a:pPr marL="182563" indent="-182563">
              <a:spcBef>
                <a:spcPts val="528"/>
              </a:spcBef>
              <a:buSzPct val="100000"/>
              <a:buFont typeface="Verdana"/>
              <a:buChar char="•"/>
            </a:pPr>
            <a:r>
              <a:rPr lang="en-US" sz="900" dirty="0" smtClean="0"/>
              <a:t>Static site based on HTML / CSS</a:t>
            </a:r>
          </a:p>
        </p:txBody>
      </p:sp>
      <p:pic>
        <p:nvPicPr>
          <p:cNvPr id="8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82589"/>
            <a:ext cx="2066924" cy="78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413" y="1096962"/>
            <a:ext cx="6248399" cy="592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8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New Delhi"/>
  <p:tag name="NP_IDX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64050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08:10 AM"/>
  <p:tag name="VCT-TEMPLATE" val="Bain A4.potx"/>
  <p:tag name="VCTMASTER" val="Bain A4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640501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307461495"/>
</p:tagLst>
</file>

<file path=ppt/theme/theme1.xml><?xml version="1.0" encoding="utf-8"?>
<a:theme xmlns:a="http://schemas.openxmlformats.org/drawingml/2006/main" name="1 - Bain A4">
  <a:themeElements>
    <a:clrScheme name="bain_latest">
      <a:dk1>
        <a:sysClr val="windowText" lastClr="000000"/>
      </a:dk1>
      <a:lt1>
        <a:srgbClr val="DDDDDD"/>
      </a:lt1>
      <a:dk2>
        <a:srgbClr val="FFFFFF"/>
      </a:dk2>
      <a:lt2>
        <a:srgbClr val="FFFFFF"/>
      </a:lt2>
      <a:accent1>
        <a:srgbClr val="DDDDDD"/>
      </a:accent1>
      <a:accent2>
        <a:srgbClr val="FFFFFF"/>
      </a:accent2>
      <a:accent3>
        <a:srgbClr val="CC0000"/>
      </a:accent3>
      <a:accent4>
        <a:srgbClr val="B2B2B2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9050">
          <a:noFill/>
        </a:ln>
      </a:spPr>
      <a:bodyPr lIns="0" tIns="0" rIns="0" bIns="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Bain A4</Template>
  <TotalTime>688</TotalTime>
  <Words>1190</Words>
  <Application>Microsoft Office PowerPoint</Application>
  <PresentationFormat>Custom</PresentationFormat>
  <Paragraphs>179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Marlett</vt:lpstr>
      <vt:lpstr>Verdana</vt:lpstr>
      <vt:lpstr>1 - Bain A4</vt:lpstr>
      <vt:lpstr>NeuroSystems Technologies Pvt. Ltd. Experts in ecommerce, web development and web graphics</vt:lpstr>
      <vt:lpstr>About NeuroSystems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and more</vt:lpstr>
      <vt:lpstr>About the Founder                             arjun dhar</vt:lpstr>
      <vt:lpstr>Full suite of products &amp; services</vt:lpstr>
      <vt:lpstr>Website links</vt:lpstr>
    </vt:vector>
  </TitlesOfParts>
  <Company>NeuroSystems technologies Pvt.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Magento vs Proprietary platform ‘Slutty’</dc:title>
  <dc:creator>Arjun Dhar</dc:creator>
  <dc:description>Blank.potx Letter, Apr 4/12 by TJN</dc:description>
  <cp:lastModifiedBy>Arjun Dhar</cp:lastModifiedBy>
  <cp:revision>285</cp:revision>
  <dcterms:created xsi:type="dcterms:W3CDTF">2013-12-27T04:41:40Z</dcterms:created>
  <dcterms:modified xsi:type="dcterms:W3CDTF">2015-08-09T04:20:58Z</dcterms:modified>
</cp:coreProperties>
</file>